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handoutMasterIdLst>
    <p:handoutMasterId r:id="rId51"/>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0" r:id="rId19"/>
    <p:sldId id="622" r:id="rId20"/>
    <p:sldId id="623" r:id="rId21"/>
    <p:sldId id="625" r:id="rId22"/>
    <p:sldId id="627" r:id="rId23"/>
    <p:sldId id="626" r:id="rId24"/>
    <p:sldId id="628" r:id="rId25"/>
    <p:sldId id="631" r:id="rId26"/>
    <p:sldId id="632" r:id="rId27"/>
    <p:sldId id="633" r:id="rId28"/>
    <p:sldId id="634" r:id="rId29"/>
    <p:sldId id="635" r:id="rId30"/>
    <p:sldId id="639" r:id="rId31"/>
    <p:sldId id="636" r:id="rId32"/>
    <p:sldId id="637" r:id="rId33"/>
    <p:sldId id="638" r:id="rId34"/>
    <p:sldId id="640" r:id="rId35"/>
    <p:sldId id="646" r:id="rId36"/>
    <p:sldId id="645" r:id="rId37"/>
    <p:sldId id="647" r:id="rId38"/>
    <p:sldId id="648" r:id="rId39"/>
    <p:sldId id="649" r:id="rId40"/>
    <p:sldId id="650" r:id="rId41"/>
    <p:sldId id="641" r:id="rId42"/>
    <p:sldId id="651" r:id="rId43"/>
    <p:sldId id="652" r:id="rId44"/>
    <p:sldId id="653" r:id="rId45"/>
    <p:sldId id="654" r:id="rId46"/>
    <p:sldId id="644" r:id="rId47"/>
    <p:sldId id="656" r:id="rId48"/>
    <p:sldId id="657" r:id="rId49"/>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72" autoAdjust="0"/>
    <p:restoredTop sz="75663" autoAdjust="0"/>
  </p:normalViewPr>
  <p:slideViewPr>
    <p:cSldViewPr snapToGrid="0">
      <p:cViewPr varScale="1">
        <p:scale>
          <a:sx n="114" d="100"/>
          <a:sy n="114" d="100"/>
        </p:scale>
        <p:origin x="1968" y="168"/>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2023-09-19</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err="1"/>
              <a:t>today</a:t>
            </a:r>
            <a:r>
              <a:rPr lang="nl-NL"/>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And lastly,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As I said I would now like to have you all start with exercise 1.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2.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23</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frameworks are React, Vue and Angular. For this workshop however we will focus on React because it has a lower learning curve than Angular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quickly address NodeJS. Why did we ask you all to install this beforehand? Usually JavaScript runs within your browsers, but in the modern day it also runs on servers or computers, which is where nodeJS is running currently on your laptop. For the purposes of frontend development NodeJS is used as a package manager (like nuget, maven, gradle) and script runner. Through these scripts it is able to run a web server, which you may have already utilitized for the first 2 assignments, build code into an optimal production-ready bundle. A bundle like this is the generated HTML, CSS and JS that we talked about before.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3.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final topic that we would like to discuss in this workshop are frameworks. While you are definitely able to use React without a framework it is advised to use a framework because they offer many benefits. For example it saves you from a lot of menial tasks such as setting up your development and build environment, it comes with features such as routing to different pages built in, and it offers many different optimizations. Currently the 2 most popular frameworks for React are Next.js and Remix, but there are many other frameworks out there too. In fact, you may have noticed that for exercise 3 you were using Next.js! These frameworks could be a whole workshop onto themselve so we encourage you to check out their webpages, have a look at some of the documentation and get a grasp that way what they are all about.</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189915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0"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6127844" y="773451"/>
            <a:ext cx="5308296" cy="5308294"/>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noProof="0">
              <a:solidFill>
                <a:schemeClr val="bg1"/>
              </a:solidFill>
              <a:cs typeface="Arial" pitchFamily="34" charset="0"/>
            </a:endParaRPr>
          </a:p>
        </p:txBody>
      </p:sp>
    </p:spTree>
    <p:extLst>
      <p:ext uri="{BB962C8B-B14F-4D97-AF65-F5344CB8AC3E}">
        <p14:creationId xmlns:p14="http://schemas.microsoft.com/office/powerpoint/2010/main" val="199211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MSIPCMContentMarking" descr="CONFIDENTIAL_TAG_0xFFEE"/>
          <p:cNvSpPr txBox="1"/>
          <p:nvPr userDrawn="1"/>
        </p:nvSpPr>
        <p:spPr bwMode="auto">
          <a:xfrm>
            <a:off x="8901113" y="6273302"/>
            <a:ext cx="1638873"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en-CA" sz="1000" b="0" i="0" u="none" strike="noStrike" kern="1200" cap="none" spc="0" normalizeH="0" baseline="0" noProof="0">
                <a:ln>
                  <a:noFill/>
                </a:ln>
                <a:solidFill>
                  <a:schemeClr val="tx1"/>
                </a:solidFill>
                <a:effectLst/>
                <a:uLnTx/>
                <a:uFillTx/>
                <a:latin typeface="+mn-lt"/>
                <a:ea typeface="+mn-ea"/>
                <a:cs typeface="Arial"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hyperlink" Target="mailto:martijn.duerendenhollander@cgi.com" TargetMode="Externa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Frontend for end-users</a:t>
            </a:r>
          </a:p>
          <a:p>
            <a:endParaRPr lang="en-GB" dirty="0"/>
          </a:p>
        </p:txBody>
      </p:sp>
      <p:sp>
        <p:nvSpPr>
          <p:cNvPr id="3" name="Text Placeholder 2"/>
          <p:cNvSpPr>
            <a:spLocks noGrp="1"/>
          </p:cNvSpPr>
          <p:nvPr>
            <p:ph type="body" sz="quarter" idx="14"/>
          </p:nvPr>
        </p:nvSpPr>
        <p:spPr>
          <a:xfrm>
            <a:off x="766763" y="4173805"/>
            <a:ext cx="6888302" cy="765270"/>
          </a:xfrm>
        </p:spPr>
        <p:txBody>
          <a:bodyPr/>
          <a:lstStyle/>
          <a:p>
            <a:r>
              <a:rPr lang="en-CA" dirty="0"/>
              <a:t>Jeroen </a:t>
            </a:r>
            <a:r>
              <a:rPr lang="en-CA" dirty="0" err="1"/>
              <a:t>Claassens</a:t>
            </a:r>
            <a:r>
              <a:rPr lang="en-CA" dirty="0"/>
              <a:t> &amp; </a:t>
            </a:r>
            <a:r>
              <a:rPr lang="en-CA" dirty="0" err="1"/>
              <a:t>Martijn</a:t>
            </a:r>
            <a:r>
              <a:rPr lang="en-CA" dirty="0"/>
              <a:t> van </a:t>
            </a:r>
            <a:r>
              <a:rPr lang="en-CA" dirty="0" err="1"/>
              <a:t>Dueren</a:t>
            </a:r>
            <a:r>
              <a:rPr lang="en-CA" dirty="0"/>
              <a:t> den Hollander</a:t>
            </a:r>
          </a:p>
        </p:txBody>
      </p:sp>
    </p:spTree>
    <p:extLst>
      <p:ext uri="{BB962C8B-B14F-4D97-AF65-F5344CB8AC3E}">
        <p14:creationId xmlns:p14="http://schemas.microsoft.com/office/powerpoint/2010/main" val="338853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Focus for this workshop</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11</a:t>
            </a:fld>
            <a:endParaRPr lang="en-CA"/>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23" y="1375646"/>
            <a:ext cx="7634353" cy="448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132513" y="2044276"/>
            <a:ext cx="5292725" cy="2769449"/>
          </a:xfrm>
          <a:prstGeom prst="rect">
            <a:avLst/>
          </a:prstGeom>
          <a:solidFill>
            <a:srgbClr val="FFFFFF"/>
          </a:solidFill>
        </p:spPr>
      </p:pic>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dirty="0">
                <a:latin typeface="Arial" pitchFamily="34" charset="0"/>
                <a:ea typeface="+mj-ea"/>
                <a:cs typeface="+mj-cs"/>
              </a:rPr>
              <a:t>UI and UX</a:t>
            </a: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656522"/>
            <a:ext cx="4608512" cy="4436304"/>
          </a:xfrm>
          <a:prstGeom prst="rect">
            <a:avLst/>
          </a:prstGeom>
        </p:spPr>
        <p:txBody>
          <a:bodyPr vert="horz" lIns="0" tIns="0" rIns="0" bIns="0" rtlCol="0" anchorCtr="0">
            <a:normAutofit/>
          </a:bodyPr>
          <a:lstStyle/>
          <a:p>
            <a:pPr marL="285750" indent="-285750">
              <a:spcBef>
                <a:spcPts val="500"/>
              </a:spcBef>
              <a:buClr>
                <a:schemeClr val="tx1"/>
              </a:buClr>
              <a:buFont typeface="Arial" panose="020B0604020202020204" pitchFamily="34" charset="0"/>
              <a:buChar char="•"/>
            </a:pPr>
            <a:r>
              <a:rPr lang="en-US" sz="2000" dirty="0">
                <a:latin typeface="Arial" pitchFamily="34" charset="0"/>
              </a:rPr>
              <a:t>Look and feel (Interaction)</a:t>
            </a:r>
          </a:p>
          <a:p>
            <a:pPr marL="285750" indent="-285750">
              <a:spcBef>
                <a:spcPts val="500"/>
              </a:spcBef>
              <a:buClr>
                <a:schemeClr val="tx1"/>
              </a:buClr>
              <a:buFont typeface="Arial" panose="020B0604020202020204" pitchFamily="34" charset="0"/>
              <a:buChar char="•"/>
            </a:pPr>
            <a:r>
              <a:rPr lang="en-US" sz="2000" dirty="0">
                <a:latin typeface="Arial" pitchFamily="34" charset="0"/>
              </a:rPr>
              <a:t>UI: Buttons, colors, fonts, images, layout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Overall experience</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a:p>
            <a:pPr marL="285750" indent="-285750">
              <a:spcBef>
                <a:spcPts val="500"/>
              </a:spcBef>
              <a:buClr>
                <a:schemeClr val="tx1"/>
              </a:buClr>
              <a:buFont typeface="Arial" panose="020B0604020202020204" pitchFamily="34" charset="0"/>
              <a:buChar char="•"/>
            </a:pPr>
            <a:r>
              <a:rPr lang="en-US" sz="2000" dirty="0">
                <a:latin typeface="Arial" pitchFamily="34" charset="0"/>
              </a:rPr>
              <a:t>A different branch of IT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 UI Not of concern for this class</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2E0447AC-B663-E23F-A57C-13B99D759BD6}"/>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132513" y="1172977"/>
            <a:ext cx="5292725" cy="4512048"/>
          </a:xfrm>
          <a:prstGeom prst="rect">
            <a:avLst/>
          </a:prstGeom>
          <a:no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spTree>
    <p:extLst>
      <p:ext uri="{BB962C8B-B14F-4D97-AF65-F5344CB8AC3E}">
        <p14:creationId xmlns:p14="http://schemas.microsoft.com/office/powerpoint/2010/main" val="208519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3429000"/>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pic>
        <p:nvPicPr>
          <p:cNvPr id="2" name="Picture 1">
            <a:extLst>
              <a:ext uri="{FF2B5EF4-FFF2-40B4-BE49-F238E27FC236}">
                <a16:creationId xmlns:a16="http://schemas.microsoft.com/office/drawing/2014/main" id="{86E2542D-1F4C-316B-5864-A9990BA1C545}"/>
              </a:ext>
            </a:extLst>
          </p:cNvPr>
          <p:cNvPicPr>
            <a:picLocks noChangeAspect="1"/>
          </p:cNvPicPr>
          <p:nvPr/>
        </p:nvPicPr>
        <p:blipFill>
          <a:blip r:embed="rId3"/>
          <a:stretch>
            <a:fillRect/>
          </a:stretch>
        </p:blipFill>
        <p:spPr>
          <a:xfrm>
            <a:off x="6214944" y="765174"/>
            <a:ext cx="5127864" cy="5327651"/>
          </a:xfrm>
          <a:prstGeom prst="rect">
            <a:avLst/>
          </a:prstGeom>
          <a:noFill/>
        </p:spPr>
      </p:pic>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spTree>
    <p:extLst>
      <p:ext uri="{BB962C8B-B14F-4D97-AF65-F5344CB8AC3E}">
        <p14:creationId xmlns:p14="http://schemas.microsoft.com/office/powerpoint/2010/main" val="10243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81D9D-FC72-C675-EC9D-14EDF29596D5}"/>
              </a:ext>
            </a:extLst>
          </p:cNvPr>
          <p:cNvPicPr>
            <a:picLocks noChangeAspect="1"/>
          </p:cNvPicPr>
          <p:nvPr/>
        </p:nvPicPr>
        <p:blipFill>
          <a:blip r:embed="rId3"/>
          <a:stretch>
            <a:fillRect/>
          </a:stretch>
        </p:blipFill>
        <p:spPr>
          <a:xfrm>
            <a:off x="2752893" y="2555702"/>
            <a:ext cx="8672346" cy="2861872"/>
          </a:xfrm>
          <a:prstGeom prst="rect">
            <a:avLst/>
          </a:prstGeom>
          <a:no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16</a:t>
            </a:fld>
            <a:endParaRPr lang="en-CA"/>
          </a:p>
        </p:txBody>
      </p:sp>
    </p:spTree>
    <p:extLst>
      <p:ext uri="{BB962C8B-B14F-4D97-AF65-F5344CB8AC3E}">
        <p14:creationId xmlns:p14="http://schemas.microsoft.com/office/powerpoint/2010/main" val="258356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demos/html-css-js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89302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68566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exercises/1_are-you-allowed-to-drink_answers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19</a:t>
            </a:fld>
            <a:endParaRPr lang="en-CA"/>
          </a:p>
        </p:txBody>
      </p:sp>
    </p:spTree>
    <p:extLst>
      <p:ext uri="{BB962C8B-B14F-4D97-AF65-F5344CB8AC3E}">
        <p14:creationId xmlns:p14="http://schemas.microsoft.com/office/powerpoint/2010/main" val="291014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3" name="TextBox 2">
            <a:extLst>
              <a:ext uri="{FF2B5EF4-FFF2-40B4-BE49-F238E27FC236}">
                <a16:creationId xmlns:a16="http://schemas.microsoft.com/office/drawing/2014/main" id="{23D9E301-CAD2-6D18-B756-2D03A57B6737}"/>
              </a:ext>
            </a:extLst>
          </p:cNvPr>
          <p:cNvSpPr txBox="1"/>
          <p:nvPr/>
        </p:nvSpPr>
        <p:spPr>
          <a:xfrm>
            <a:off x="2721244" y="2069022"/>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Full-stack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111388"/>
            <a:ext cx="819514" cy="819514"/>
          </a:xfrm>
          <a:prstGeom prst="ellipse">
            <a:avLst/>
          </a:prstGeom>
        </p:spPr>
      </p:pic>
      <p:sp>
        <p:nvSpPr>
          <p:cNvPr id="8" name="TextBox 7">
            <a:extLst>
              <a:ext uri="{FF2B5EF4-FFF2-40B4-BE49-F238E27FC236}">
                <a16:creationId xmlns:a16="http://schemas.microsoft.com/office/drawing/2014/main" id="{D9AB01A3-AB59-646D-ABCF-0EDB8FF4B32E}"/>
              </a:ext>
            </a:extLst>
          </p:cNvPr>
          <p:cNvSpPr txBox="1"/>
          <p:nvPr/>
        </p:nvSpPr>
        <p:spPr>
          <a:xfrm>
            <a:off x="2721244" y="3927098"/>
            <a:ext cx="6749510" cy="1136401"/>
          </a:xfrm>
          <a:prstGeom prst="rect">
            <a:avLst/>
          </a:prstGeom>
        </p:spPr>
        <p:txBody>
          <a:bodyPr vert="horz" wrap="none" lIns="0" tIns="0" rIns="0" bIns="0" rtlCol="0" anchor="t" anchorCtr="0">
            <a:normAutofit/>
          </a:bodyPr>
          <a:lstStyle/>
          <a:p>
            <a:pPr algn="l">
              <a:lnSpc>
                <a:spcPct val="120000"/>
              </a:lnSpc>
            </a:pPr>
            <a:r>
              <a:rPr lang="nl-NL" b="1" dirty="0"/>
              <a:t>Martijn van </a:t>
            </a:r>
            <a:r>
              <a:rPr lang="nl-NL" b="1" dirty="0" err="1"/>
              <a:t>Dueren</a:t>
            </a:r>
            <a:r>
              <a:rPr lang="nl-NL" b="1" dirty="0"/>
              <a:t> den Hollander</a:t>
            </a:r>
            <a:r>
              <a:rPr lang="nl-NL" dirty="0"/>
              <a:t> | Full-stack Software Engineer</a:t>
            </a:r>
          </a:p>
          <a:p>
            <a:pPr algn="l">
              <a:lnSpc>
                <a:spcPct val="120000"/>
              </a:lnSpc>
            </a:pPr>
            <a:r>
              <a:rPr lang="nl-NL" dirty="0"/>
              <a:t>+31 (0)6 1208 0458</a:t>
            </a:r>
          </a:p>
          <a:p>
            <a:pPr algn="l">
              <a:lnSpc>
                <a:spcPct val="120000"/>
              </a:lnSpc>
            </a:pPr>
            <a:r>
              <a:rPr lang="nl-NL" dirty="0">
                <a:hlinkClick r:id="rId5"/>
              </a:rPr>
              <a:t>martijn.duerendenhollander@cgi.com</a:t>
            </a:r>
            <a:endParaRPr lang="nl-NL" dirty="0"/>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6">
            <a:extLst>
              <a:ext uri="{28A0092B-C50C-407E-A947-70E740481C1C}">
                <a14:useLocalDpi xmlns:a14="http://schemas.microsoft.com/office/drawing/2010/main" val="0"/>
              </a:ext>
            </a:extLst>
          </a:blip>
          <a:srcRect l="2662" r="2662"/>
          <a:stretch/>
        </p:blipFill>
        <p:spPr>
          <a:xfrm>
            <a:off x="1732307" y="3927099"/>
            <a:ext cx="820800" cy="866957"/>
          </a:xfrm>
          <a:prstGeom prst="ellipse">
            <a:avLst/>
          </a:prstGeom>
        </p:spPr>
      </p:pic>
    </p:spTree>
    <p:extLst>
      <p:ext uri="{BB962C8B-B14F-4D97-AF65-F5344CB8AC3E}">
        <p14:creationId xmlns:p14="http://schemas.microsoft.com/office/powerpoint/2010/main" val="4668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67658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exercises/2_css-styling_answers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280793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22</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1" y="1351068"/>
            <a:ext cx="6751118" cy="4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23</a:t>
            </a:fld>
            <a:endParaRPr lang="en-CA"/>
          </a:p>
        </p:txBody>
      </p:sp>
    </p:spTree>
    <p:extLst>
      <p:ext uri="{BB962C8B-B14F-4D97-AF65-F5344CB8AC3E}">
        <p14:creationId xmlns:p14="http://schemas.microsoft.com/office/powerpoint/2010/main" val="4300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25945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Node package manager</a:t>
            </a:r>
          </a:p>
          <a:p>
            <a:pPr marL="342900" indent="-342900">
              <a:buFont typeface="Arial" panose="020B0604020202020204" pitchFamily="34" charset="0"/>
              <a:buChar char="•"/>
            </a:pPr>
            <a:r>
              <a:rPr lang="en-NL" dirty="0"/>
              <a:t>Runs web servers</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385733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4111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250287105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27</a:t>
            </a:fld>
            <a:endParaRPr lang="en-CA"/>
          </a:p>
        </p:txBody>
      </p:sp>
    </p:spTree>
    <p:extLst>
      <p:ext uri="{BB962C8B-B14F-4D97-AF65-F5344CB8AC3E}">
        <p14:creationId xmlns:p14="http://schemas.microsoft.com/office/powerpoint/2010/main" val="72491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28</a:t>
            </a:fld>
            <a:endParaRPr lang="en-CA"/>
          </a:p>
        </p:txBody>
      </p:sp>
    </p:spTree>
    <p:extLst>
      <p:ext uri="{BB962C8B-B14F-4D97-AF65-F5344CB8AC3E}">
        <p14:creationId xmlns:p14="http://schemas.microsoft.com/office/powerpoint/2010/main" val="410261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29</a:t>
            </a:fld>
            <a:endParaRPr lang="en-CA"/>
          </a:p>
        </p:txBody>
      </p:sp>
    </p:spTree>
    <p:extLst>
      <p:ext uri="{BB962C8B-B14F-4D97-AF65-F5344CB8AC3E}">
        <p14:creationId xmlns:p14="http://schemas.microsoft.com/office/powerpoint/2010/main" val="83180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exercises/3_adding-an-about-me-page_answers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30</a:t>
            </a:fld>
            <a:endParaRPr lang="en-CA"/>
          </a:p>
        </p:txBody>
      </p:sp>
    </p:spTree>
    <p:extLst>
      <p:ext uri="{BB962C8B-B14F-4D97-AF65-F5344CB8AC3E}">
        <p14:creationId xmlns:p14="http://schemas.microsoft.com/office/powerpoint/2010/main" val="118426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31</a:t>
            </a:fld>
            <a:endParaRPr lang="en-CA"/>
          </a:p>
        </p:txBody>
      </p:sp>
    </p:spTree>
    <p:extLst>
      <p:ext uri="{BB962C8B-B14F-4D97-AF65-F5344CB8AC3E}">
        <p14:creationId xmlns:p14="http://schemas.microsoft.com/office/powerpoint/2010/main" val="305524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32</a:t>
            </a:fld>
            <a:endParaRPr lang="en-CA"/>
          </a:p>
        </p:txBody>
      </p:sp>
    </p:spTree>
    <p:extLst>
      <p:ext uri="{BB962C8B-B14F-4D97-AF65-F5344CB8AC3E}">
        <p14:creationId xmlns:p14="http://schemas.microsoft.com/office/powerpoint/2010/main" val="210694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33</a:t>
            </a:fld>
            <a:endParaRPr lang="en-CA"/>
          </a:p>
        </p:txBody>
      </p:sp>
    </p:spTree>
    <p:extLst>
      <p:ext uri="{BB962C8B-B14F-4D97-AF65-F5344CB8AC3E}">
        <p14:creationId xmlns:p14="http://schemas.microsoft.com/office/powerpoint/2010/main" val="376125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74840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37019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15723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0676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54847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Full Stack software engineer, interested in anything tech</a:t>
            </a:r>
          </a:p>
          <a:p>
            <a:r>
              <a:rPr lang="en-GB" dirty="0"/>
              <a:t>	 from 3D printing, Laser cutting to woodworking </a:t>
            </a:r>
            <a:r>
              <a:rPr lang="en-NL" b="0" i="0" dirty="0">
                <a:effectLst/>
                <a:latin typeface="Segoe UI Emoji" panose="020B0502040204020203" pitchFamily="34" charset="0"/>
                <a:ea typeface="Segoe UI Emoji" panose="020B0502040204020203" pitchFamily="34" charset="0"/>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95" y="2247554"/>
            <a:ext cx="4851735" cy="3638802"/>
          </a:xfrm>
          <a:prstGeom prst="rect">
            <a:avLst/>
          </a:prstGeom>
        </p:spPr>
      </p:pic>
    </p:spTree>
    <p:extLst>
      <p:ext uri="{BB962C8B-B14F-4D97-AF65-F5344CB8AC3E}">
        <p14:creationId xmlns:p14="http://schemas.microsoft.com/office/powerpoint/2010/main" val="281936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68391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160030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AD5725B-6478-7EC1-37A3-AA5A91E8E390}"/>
              </a:ext>
            </a:extLst>
          </p:cNvPr>
          <p:cNvSpPr>
            <a:spLocks noGrp="1"/>
          </p:cNvSpPr>
          <p:nvPr>
            <p:ph type="body" sz="quarter" idx="19"/>
          </p:nvPr>
        </p:nvSpPr>
        <p:spPr/>
        <p:txBody>
          <a:bodyPr/>
          <a:lstStyle/>
          <a:p>
            <a:r>
              <a:rPr lang="en-NL" sz="5400" dirty="0"/>
              <a:t>Frameworks</a:t>
            </a:r>
          </a:p>
        </p:txBody>
      </p:sp>
      <p:sp>
        <p:nvSpPr>
          <p:cNvPr id="4" name="Slide Number Placeholder 3">
            <a:extLst>
              <a:ext uri="{FF2B5EF4-FFF2-40B4-BE49-F238E27FC236}">
                <a16:creationId xmlns:a16="http://schemas.microsoft.com/office/drawing/2014/main" id="{0C9C94AD-7495-9D1C-D6E0-B84BDF2F783B}"/>
              </a:ext>
            </a:extLst>
          </p:cNvPr>
          <p:cNvSpPr>
            <a:spLocks noGrp="1"/>
          </p:cNvSpPr>
          <p:nvPr>
            <p:ph type="sldNum" sz="quarter" idx="10"/>
          </p:nvPr>
        </p:nvSpPr>
        <p:spPr/>
        <p:txBody>
          <a:bodyPr/>
          <a:lstStyle/>
          <a:p>
            <a:fld id="{525A3C56-E491-49B2-93F3-63532DF516BC}" type="slidenum">
              <a:rPr lang="en-CA" smtClean="0"/>
              <a:t>42</a:t>
            </a:fld>
            <a:endParaRPr lang="en-CA"/>
          </a:p>
        </p:txBody>
      </p:sp>
      <p:grpSp>
        <p:nvGrpSpPr>
          <p:cNvPr id="13" name="Group 12">
            <a:extLst>
              <a:ext uri="{FF2B5EF4-FFF2-40B4-BE49-F238E27FC236}">
                <a16:creationId xmlns:a16="http://schemas.microsoft.com/office/drawing/2014/main" id="{1915CB87-731B-0EBA-C939-4BF4BC30DA48}"/>
              </a:ext>
            </a:extLst>
          </p:cNvPr>
          <p:cNvGrpSpPr/>
          <p:nvPr/>
        </p:nvGrpSpPr>
        <p:grpSpPr>
          <a:xfrm>
            <a:off x="1841497" y="4258323"/>
            <a:ext cx="3733800" cy="1487324"/>
            <a:chOff x="863600" y="3953450"/>
            <a:chExt cx="3733800" cy="1487324"/>
          </a:xfrm>
        </p:grpSpPr>
        <p:pic>
          <p:nvPicPr>
            <p:cNvPr id="2054" name="Picture 6" descr="Setup NextJS app with Linaria, Storybook, and Typescript | FocusReactive -  Next.js, Headless CMS and eCommerce expert agency">
              <a:extLst>
                <a:ext uri="{FF2B5EF4-FFF2-40B4-BE49-F238E27FC236}">
                  <a16:creationId xmlns:a16="http://schemas.microsoft.com/office/drawing/2014/main" id="{349CEB0E-EC57-DA29-3B74-4D52F0FB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3953450"/>
              <a:ext cx="3644900" cy="740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BAE154-FA80-0439-8FAB-F43E17C9028D}"/>
                </a:ext>
              </a:extLst>
            </p:cNvPr>
            <p:cNvSpPr txBox="1"/>
            <p:nvPr/>
          </p:nvSpPr>
          <p:spPr>
            <a:xfrm>
              <a:off x="863600" y="4835866"/>
              <a:ext cx="3644900" cy="604908"/>
            </a:xfrm>
            <a:prstGeom prst="rect">
              <a:avLst/>
            </a:prstGeom>
          </p:spPr>
          <p:txBody>
            <a:bodyPr vert="horz" wrap="square" lIns="0" tIns="0" rIns="0" bIns="0" rtlCol="0" anchor="t" anchorCtr="0">
              <a:normAutofit/>
            </a:bodyPr>
            <a:lstStyle/>
            <a:p>
              <a:pPr algn="ctr"/>
              <a:r>
                <a:rPr lang="en-NL" dirty="0"/>
                <a:t>Next.js, a framework by Vercel</a:t>
              </a:r>
            </a:p>
          </p:txBody>
        </p:sp>
      </p:grpSp>
      <p:grpSp>
        <p:nvGrpSpPr>
          <p:cNvPr id="12" name="Group 11">
            <a:extLst>
              <a:ext uri="{FF2B5EF4-FFF2-40B4-BE49-F238E27FC236}">
                <a16:creationId xmlns:a16="http://schemas.microsoft.com/office/drawing/2014/main" id="{0469C913-C592-BDEF-9B74-4351373F3A2B}"/>
              </a:ext>
            </a:extLst>
          </p:cNvPr>
          <p:cNvGrpSpPr/>
          <p:nvPr/>
        </p:nvGrpSpPr>
        <p:grpSpPr>
          <a:xfrm>
            <a:off x="6197604" y="3429000"/>
            <a:ext cx="3378200" cy="3136689"/>
            <a:chOff x="6985000" y="2001631"/>
            <a:chExt cx="3378200" cy="3136689"/>
          </a:xfrm>
        </p:grpSpPr>
        <p:pic>
          <p:nvPicPr>
            <p:cNvPr id="2056" name="Picture 8" descr="Remix · GitHub">
              <a:extLst>
                <a:ext uri="{FF2B5EF4-FFF2-40B4-BE49-F238E27FC236}">
                  <a16:creationId xmlns:a16="http://schemas.microsoft.com/office/drawing/2014/main" id="{9F5F4FB9-8B04-FBAC-3E67-273459341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100" y="2001631"/>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827717-775E-C713-9BEF-2AC4ADE838AA}"/>
                </a:ext>
              </a:extLst>
            </p:cNvPr>
            <p:cNvSpPr txBox="1"/>
            <p:nvPr/>
          </p:nvSpPr>
          <p:spPr>
            <a:xfrm>
              <a:off x="6985000" y="4693820"/>
              <a:ext cx="3378200" cy="444500"/>
            </a:xfrm>
            <a:prstGeom prst="rect">
              <a:avLst/>
            </a:prstGeom>
          </p:spPr>
          <p:txBody>
            <a:bodyPr vert="horz" wrap="square" lIns="0" tIns="0" rIns="0" bIns="0" rtlCol="0" anchor="t" anchorCtr="0">
              <a:normAutofit/>
            </a:bodyPr>
            <a:lstStyle/>
            <a:p>
              <a:pPr algn="l"/>
              <a:r>
                <a:rPr lang="en-NL" dirty="0"/>
                <a:t>Remix, a framework by Shopify</a:t>
              </a:r>
            </a:p>
          </p:txBody>
        </p:sp>
      </p:grpSp>
    </p:spTree>
    <p:extLst>
      <p:ext uri="{BB962C8B-B14F-4D97-AF65-F5344CB8AC3E}">
        <p14:creationId xmlns:p14="http://schemas.microsoft.com/office/powerpoint/2010/main" val="405278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43</a:t>
            </a:fld>
            <a:endParaRPr lang="en-CA"/>
          </a:p>
        </p:txBody>
      </p:sp>
    </p:spTree>
    <p:extLst>
      <p:ext uri="{BB962C8B-B14F-4D97-AF65-F5344CB8AC3E}">
        <p14:creationId xmlns:p14="http://schemas.microsoft.com/office/powerpoint/2010/main" val="52009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exercises/4_putting-it-all-together_answers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44</a:t>
            </a:fld>
            <a:endParaRPr lang="en-CA"/>
          </a:p>
        </p:txBody>
      </p:sp>
    </p:spTree>
    <p:extLst>
      <p:ext uri="{BB962C8B-B14F-4D97-AF65-F5344CB8AC3E}">
        <p14:creationId xmlns:p14="http://schemas.microsoft.com/office/powerpoint/2010/main" val="194321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45</a:t>
            </a:fld>
            <a:endParaRPr lang="en-CA"/>
          </a:p>
        </p:txBody>
      </p:sp>
    </p:spTree>
    <p:extLst>
      <p:ext uri="{BB962C8B-B14F-4D97-AF65-F5344CB8AC3E}">
        <p14:creationId xmlns:p14="http://schemas.microsoft.com/office/powerpoint/2010/main" val="428223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are available on the GitHub repository you have been sent before the course. The slide notes include the bulk of the information of what we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5</a:t>
            </a:fld>
            <a:endParaRPr lang="en-CA"/>
          </a:p>
        </p:txBody>
      </p:sp>
    </p:spTree>
    <p:extLst>
      <p:ext uri="{BB962C8B-B14F-4D97-AF65-F5344CB8AC3E}">
        <p14:creationId xmlns:p14="http://schemas.microsoft.com/office/powerpoint/2010/main" val="24746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9</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
        <p:nvSpPr>
          <p:cNvPr id="3" name="TextBox 2">
            <a:extLst>
              <a:ext uri="{FF2B5EF4-FFF2-40B4-BE49-F238E27FC236}">
                <a16:creationId xmlns:a16="http://schemas.microsoft.com/office/drawing/2014/main" id="{0DC50996-2C70-C34F-C772-8FAAC53CF672}"/>
              </a:ext>
            </a:extLst>
          </p:cNvPr>
          <p:cNvSpPr txBox="1"/>
          <p:nvPr/>
        </p:nvSpPr>
        <p:spPr>
          <a:xfrm>
            <a:off x="5809130" y="2689411"/>
            <a:ext cx="824753" cy="466165"/>
          </a:xfrm>
          <a:prstGeom prst="rect">
            <a:avLst/>
          </a:prstGeom>
        </p:spPr>
        <p:txBody>
          <a:bodyPr vert="horz" wrap="square" lIns="0" tIns="0" rIns="0" bIns="0" rtlCol="0" anchor="t" anchorCtr="0">
            <a:normAutofit/>
          </a:bodyPr>
          <a:lstStyle/>
          <a:p>
            <a:pPr algn="ctr"/>
            <a:r>
              <a:rPr lang="en-NL" dirty="0"/>
              <a:t>API</a:t>
            </a:r>
          </a:p>
        </p:txBody>
      </p:sp>
    </p:spTree>
    <p:extLst>
      <p:ext uri="{BB962C8B-B14F-4D97-AF65-F5344CB8AC3E}">
        <p14:creationId xmlns:p14="http://schemas.microsoft.com/office/powerpoint/2010/main" val="94987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2.xml><?xml version="1.0" encoding="utf-8"?>
<ds:datastoreItem xmlns:ds="http://schemas.openxmlformats.org/officeDocument/2006/customXml" ds:itemID="{91C7B255-3552-497C-B3C7-0572EE08EA37}">
  <ds:schemaRefs/>
</ds:datastoreItem>
</file>

<file path=customXml/itemProps3.xml><?xml version="1.0" encoding="utf-8"?>
<ds:datastoreItem xmlns:ds="http://schemas.openxmlformats.org/officeDocument/2006/customXml" ds:itemID="{ADA5D674-9920-4D2F-B065-BC24FD29F8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CGI_Standard_presentation_internal</Template>
  <TotalTime>2959</TotalTime>
  <Words>4802</Words>
  <Application>Microsoft Macintosh PowerPoint</Application>
  <PresentationFormat>Widescreen</PresentationFormat>
  <Paragraphs>322</Paragraphs>
  <Slides>45</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Courier New</vt:lpstr>
      <vt:lpstr>Segoe UI Emoji</vt:lpstr>
      <vt:lpstr>Söhne</vt:lpstr>
      <vt:lpstr>ui-rounded</vt:lpstr>
      <vt:lpstr>Verdana</vt:lpstr>
      <vt:lpstr>Wingdings</vt:lpstr>
      <vt:lpstr>CGI Widescreen Beet</vt:lpstr>
      <vt:lpstr>PowerPoint Presentation</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CSS, and JS (JavaScript)</vt:lpstr>
      <vt:lpstr>HTML</vt:lpstr>
      <vt:lpstr>CSS</vt:lpstr>
      <vt:lpstr>JS</vt:lpstr>
      <vt:lpstr>Demo</vt:lpstr>
      <vt:lpstr>Exercise 1</vt:lpstr>
      <vt:lpstr>Exercise 1 - Demo</vt:lpstr>
      <vt:lpstr>Exercise 2</vt:lpstr>
      <vt:lpstr>Exercise 2 - Demo</vt:lpstr>
      <vt:lpstr>Lunch!</vt:lpstr>
      <vt:lpstr>Frontend development in the field</vt:lpstr>
      <vt:lpstr>Frontend development in the field</vt:lpstr>
      <vt:lpstr>But first, NodeJS</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PowerPoint Presentation</vt:lpstr>
      <vt:lpstr>Exercise 4</vt:lpstr>
      <vt:lpstr>Exercise 4 - Demo</vt:lpstr>
      <vt:lpstr>Closing thoughts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Dueren Den Hollander, Martijn van (SPLXA) - KLM</cp:lastModifiedBy>
  <cp:revision>32</cp:revision>
  <dcterms:created xsi:type="dcterms:W3CDTF">2022-08-24T13:23:13Z</dcterms:created>
  <dcterms:modified xsi:type="dcterms:W3CDTF">2023-09-19T21:27:05Z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ies>
</file>